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7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772816"/>
            <a:ext cx="8784976" cy="5040560"/>
          </a:xfrm>
        </p:spPr>
        <p:txBody>
          <a:bodyPr>
            <a:normAutofit/>
          </a:bodyPr>
          <a:lstStyle/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Особенности </a:t>
            </a:r>
            <a:r>
              <a:rPr lang="ru-RU" sz="3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работы </a:t>
            </a: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по </a:t>
            </a:r>
            <a:r>
              <a:rPr lang="ru-RU" sz="3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психологической </a:t>
            </a: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профилактике правонарушений </a:t>
            </a:r>
            <a:endParaRPr lang="ru-RU" sz="3600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в</a:t>
            </a: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условиях  </a:t>
            </a: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детского сада.</a:t>
            </a:r>
          </a:p>
          <a:p>
            <a:pPr algn="r">
              <a:spcBef>
                <a:spcPts val="0"/>
              </a:spcBef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 algn="r">
              <a:spcBef>
                <a:spcPts val="0"/>
              </a:spcBef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 algn="r">
              <a:spcBef>
                <a:spcPts val="0"/>
              </a:spcBef>
            </a:pPr>
            <a:endParaRPr lang="ru-RU" sz="2000" b="1" dirty="0">
              <a:solidFill>
                <a:srgbClr val="002060"/>
              </a:solidFill>
            </a:endParaRP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Подготовила: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Плитка Л. Б.,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едагог – психолог 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МБДОУ ДС № 31, 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2000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Выселковский</a:t>
            </a:r>
            <a:r>
              <a:rPr lang="ru-RU" sz="2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район</a:t>
            </a:r>
            <a:endParaRPr lang="ru-RU" sz="26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4624"/>
            <a:ext cx="8208912" cy="1512168"/>
          </a:xfrm>
        </p:spPr>
        <p:txBody>
          <a:bodyPr>
            <a:noAutofit/>
          </a:bodyPr>
          <a:lstStyle/>
          <a:p>
            <a:pPr marL="182880" indent="0" algn="ctr">
              <a:lnSpc>
                <a:spcPct val="150000"/>
              </a:lnSpc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Краевой практический семинар для педагогов – психологов 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«Аспекты психологической профилактики правонарушений 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и безнадзорности среди обучающихся»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58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60648"/>
            <a:ext cx="8229600" cy="6048672"/>
          </a:xfrm>
        </p:spPr>
        <p:txBody>
          <a:bodyPr/>
          <a:lstStyle/>
          <a:p>
            <a:pPr marL="0" indent="0" algn="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Ребенок </a:t>
            </a:r>
            <a:r>
              <a:rPr lang="ru-RU" sz="4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учится тому,</a:t>
            </a:r>
            <a:br>
              <a:rPr lang="ru-RU" sz="4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Что </a:t>
            </a:r>
            <a:r>
              <a:rPr lang="ru-RU" sz="4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видит у себя в дому.</a:t>
            </a:r>
            <a:br>
              <a:rPr lang="ru-RU" sz="4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4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Родители — пример ему.</a:t>
            </a:r>
          </a:p>
          <a:p>
            <a:pPr marL="0" indent="0" algn="r">
              <a:buNone/>
            </a:pPr>
            <a:r>
              <a:rPr lang="ru-RU" sz="4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 </a:t>
            </a:r>
          </a:p>
          <a:p>
            <a:pPr marL="0" indent="0" algn="r">
              <a:buNone/>
            </a:pPr>
            <a:r>
              <a:rPr lang="ru-RU" sz="4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Себастьян </a:t>
            </a:r>
            <a:r>
              <a:rPr lang="ru-RU" sz="4000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Брант</a:t>
            </a:r>
            <a:endParaRPr lang="ru-RU" sz="4000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indent="0" algn="r">
              <a:buNone/>
            </a:pPr>
            <a:endParaRPr lang="ru-RU" sz="36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4608512" cy="3888432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19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36904" cy="20162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Ф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ормы </a:t>
            </a:r>
            <a:r>
              <a:rPr lang="ru-RU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социально не одобряемого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поведения</a:t>
            </a:r>
            <a:endParaRPr lang="ru-RU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2348880"/>
            <a:ext cx="8280920" cy="3888432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Детская </a:t>
            </a:r>
            <a:r>
              <a:rPr lang="ru-RU" sz="4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ложь.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Воровство. </a:t>
            </a:r>
            <a:endParaRPr lang="ru-RU" sz="40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4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А</a:t>
            </a:r>
            <a:r>
              <a:rPr lang="ru-RU" sz="4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грессивные </a:t>
            </a:r>
            <a:r>
              <a:rPr lang="ru-RU" sz="4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действия по отношению к </a:t>
            </a:r>
            <a:r>
              <a:rPr lang="ru-RU" sz="4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окружающим.</a:t>
            </a:r>
            <a:endParaRPr lang="ru-RU" sz="40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8057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84719" cy="23762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Для </a:t>
            </a:r>
            <a:r>
              <a:rPr lang="ru-RU" sz="3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профилактики </a:t>
            </a: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детской </a:t>
            </a:r>
            <a:r>
              <a:rPr lang="ru-RU" sz="3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лжи взрослым следует соблюдать следующие </a:t>
            </a: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правила</a:t>
            </a:r>
            <a:br>
              <a:rPr lang="ru-RU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(рекомендации родителям):</a:t>
            </a:r>
            <a:r>
              <a:rPr lang="ru-RU" sz="3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</a:br>
            <a:endParaRPr lang="ru-RU" sz="32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492896"/>
            <a:ext cx="8496944" cy="4032448"/>
          </a:xfrm>
        </p:spPr>
        <p:txBody>
          <a:bodyPr>
            <a:normAutofit lnSpcReduction="10000"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не давать ребёнку обещаний, которые заведомо не будут выполнены; </a:t>
            </a:r>
            <a:endParaRPr lang="ru-RU" sz="2800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не скрывать своей неосведомлённости в </a:t>
            </a:r>
          </a:p>
          <a:p>
            <a:pPr marL="4572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каком-либо вопросе;</a:t>
            </a:r>
          </a:p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не обманывать </a:t>
            </a: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ребёнка;</a:t>
            </a:r>
          </a:p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не запугивать ребёнка </a:t>
            </a: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угрозами;</a:t>
            </a:r>
          </a:p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не предъявлять к ребёнку завышенных </a:t>
            </a: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требований.</a:t>
            </a:r>
            <a:endParaRPr lang="ru-RU" sz="28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89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2493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Формы работы </a:t>
            </a:r>
            <a:r>
              <a:rPr lang="ru-RU" sz="4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 детьми</a:t>
            </a:r>
            <a:endParaRPr lang="ru-RU" sz="48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340768"/>
            <a:ext cx="8496944" cy="504056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ru-RU" sz="4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</a:t>
            </a:r>
            <a:r>
              <a:rPr lang="ru-RU" sz="4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абота со сказкой. </a:t>
            </a:r>
          </a:p>
          <a:p>
            <a:pPr>
              <a:lnSpc>
                <a:spcPct val="120000"/>
              </a:lnSpc>
            </a:pPr>
            <a:r>
              <a:rPr lang="ru-RU" sz="4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</a:t>
            </a:r>
            <a:r>
              <a:rPr lang="ru-RU" sz="4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роигрывание </a:t>
            </a:r>
            <a:r>
              <a:rPr lang="ru-RU" sz="4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различных жизненных </a:t>
            </a:r>
            <a:r>
              <a:rPr lang="ru-RU" sz="4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ситуаций.</a:t>
            </a:r>
          </a:p>
          <a:p>
            <a:pPr>
              <a:lnSpc>
                <a:spcPct val="120000"/>
              </a:lnSpc>
            </a:pPr>
            <a:r>
              <a:rPr lang="ru-RU" sz="4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Психологические </a:t>
            </a:r>
            <a:r>
              <a:rPr lang="ru-RU" sz="4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этюды</a:t>
            </a:r>
            <a:r>
              <a:rPr lang="ru-RU" sz="4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ru-RU" sz="40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4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И</a:t>
            </a:r>
            <a:r>
              <a:rPr lang="ru-RU" sz="4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ндивидуальные </a:t>
            </a:r>
            <a:r>
              <a:rPr lang="ru-RU" sz="4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беседы. </a:t>
            </a:r>
            <a:endParaRPr lang="ru-RU" sz="4000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4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Совместный с родителями просмотр и обсуждение мультфильмов.</a:t>
            </a:r>
            <a:endParaRPr lang="ru-RU" sz="40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endParaRPr lang="ru-RU" sz="40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06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08912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Формы работы </a:t>
            </a:r>
            <a:r>
              <a:rPr lang="ru-RU" sz="4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 родителями</a:t>
            </a:r>
            <a:endParaRPr lang="ru-RU" sz="48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268760"/>
            <a:ext cx="8352928" cy="5184576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О</a:t>
            </a: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рганизация </a:t>
            </a:r>
            <a:r>
              <a:rPr lang="ru-RU" sz="3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совместных досуговых </a:t>
            </a: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мероприятий.</a:t>
            </a:r>
          </a:p>
          <a:p>
            <a:r>
              <a:rPr lang="ru-RU" sz="3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И</a:t>
            </a: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ндивидуальные консультации.  </a:t>
            </a:r>
          </a:p>
          <a:p>
            <a:r>
              <a:rPr lang="ru-RU" sz="3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Т</a:t>
            </a: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ренинги детско – родительской группы.</a:t>
            </a:r>
          </a:p>
          <a:p>
            <a:r>
              <a:rPr lang="ru-RU" sz="3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</a:t>
            </a: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роведение  </a:t>
            </a:r>
            <a:r>
              <a:rPr lang="ru-RU" sz="3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родительских </a:t>
            </a: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собраний.</a:t>
            </a:r>
          </a:p>
          <a:p>
            <a:r>
              <a:rPr lang="ru-RU" sz="3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К</a:t>
            </a: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онкурсы </a:t>
            </a:r>
            <a:r>
              <a:rPr lang="ru-RU" sz="3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совместных работ детей и </a:t>
            </a: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родителей. </a:t>
            </a:r>
            <a:r>
              <a:rPr lang="ru-RU" sz="3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 </a:t>
            </a:r>
          </a:p>
          <a:p>
            <a:r>
              <a:rPr lang="ru-RU" sz="3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Э</a:t>
            </a:r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кологические акции</a:t>
            </a:r>
            <a:r>
              <a:rPr lang="ru-RU" sz="3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. </a:t>
            </a:r>
            <a:endParaRPr lang="ru-RU" sz="3600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Совместные спортивные праздники.</a:t>
            </a:r>
            <a:endParaRPr lang="ru-RU" sz="36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6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4096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Рекомендации родителям</a:t>
            </a:r>
            <a:r>
              <a:rPr lang="ru-RU" sz="4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ru-RU" sz="48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340768"/>
            <a:ext cx="8712968" cy="5112568"/>
          </a:xfrm>
        </p:spPr>
        <p:txBody>
          <a:bodyPr>
            <a:normAutofit lnSpcReduction="10000"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Спокойная беседа, обсуждение ваших чувств, совместный поиск решения любой проблемы лучше выяснения отношений. </a:t>
            </a:r>
            <a:endParaRPr lang="ru-RU" sz="2800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45720" indent="0">
              <a:buNone/>
            </a:pPr>
            <a:endParaRPr lang="ru-RU" sz="2800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Ребенок </a:t>
            </a:r>
            <a:r>
              <a:rPr lang="ru-RU" sz="28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должен знать, что может рассчитывать на ваше внимание и понимание, сочувствие и помощь. Вместе с ребенком нужно найти выход из сложившейся ситуации. </a:t>
            </a:r>
            <a:endParaRPr lang="ru-RU" sz="2800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45720" indent="0">
              <a:buNone/>
            </a:pPr>
            <a:endParaRPr lang="ru-RU" sz="2800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Помните </a:t>
            </a:r>
            <a:r>
              <a:rPr lang="ru-RU" sz="28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- это должно быть совместное решение, а не ваш приказ. </a:t>
            </a:r>
            <a:endParaRPr lang="ru-RU" sz="2800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endParaRPr lang="ru-RU" sz="28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63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2493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Рекомендации родителям</a:t>
            </a:r>
            <a:r>
              <a:rPr lang="ru-RU" sz="48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124744"/>
            <a:ext cx="8568952" cy="547260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И если ребёнок с детства знает, что всегда может прийти к родителям и рассказать им о своих страхах, надеждах, переживаниях, то он всегда придёт к вам, прежде чем сделать какой-то серьёзный шаг в жизни, он будет относиться к своим решениям более взвешенно</a:t>
            </a: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marL="45720" indent="0">
              <a:buNone/>
            </a:pPr>
            <a:endParaRPr lang="ru-RU" sz="28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Помните, что только любовь, внимание и понимание родителей, могут стать надёжной опорой ребёнку в профилактике правонарушений.</a:t>
            </a:r>
          </a:p>
        </p:txBody>
      </p:sp>
    </p:spTree>
    <p:extLst>
      <p:ext uri="{BB962C8B-B14F-4D97-AF65-F5344CB8AC3E}">
        <p14:creationId xmlns:p14="http://schemas.microsoft.com/office/powerpoint/2010/main" val="286512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6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>
                <a:solidFill>
                  <a:srgbClr val="002060"/>
                </a:solidFill>
              </a:rPr>
              <a:t>Всем спасибо </a:t>
            </a:r>
          </a:p>
          <a:p>
            <a:pPr marL="0" indent="0" algn="ctr">
              <a:buNone/>
            </a:pPr>
            <a:r>
              <a:rPr lang="ru-RU" sz="8000" b="1" dirty="0" smtClean="0">
                <a:solidFill>
                  <a:srgbClr val="002060"/>
                </a:solidFill>
              </a:rPr>
              <a:t>за внимание!</a:t>
            </a:r>
            <a:endParaRPr lang="ru-RU" sz="8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64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850</TotalTime>
  <Words>294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Краевой практический семинар для педагогов – психологов  «Аспекты психологической профилактики правонарушений  и безнадзорности среди обучающихся»</vt:lpstr>
      <vt:lpstr>Презентация PowerPoint</vt:lpstr>
      <vt:lpstr>Формы социально не одобряемого поведения</vt:lpstr>
      <vt:lpstr>Для профилактики детской лжи взрослым следует соблюдать следующие правила (рекомендации родителям): </vt:lpstr>
      <vt:lpstr>Формы работы с детьми</vt:lpstr>
      <vt:lpstr>Формы работы с родителями</vt:lpstr>
      <vt:lpstr>Рекомендации родителям.</vt:lpstr>
      <vt:lpstr>Рекомендации родителям.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79298</dc:creator>
  <cp:lastModifiedBy>79298</cp:lastModifiedBy>
  <cp:revision>16</cp:revision>
  <dcterms:created xsi:type="dcterms:W3CDTF">2024-02-25T03:51:19Z</dcterms:created>
  <dcterms:modified xsi:type="dcterms:W3CDTF">2024-02-26T05:30:57Z</dcterms:modified>
</cp:coreProperties>
</file>